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4"/>
  </p:sldMasterIdLst>
  <p:notesMasterIdLst>
    <p:notesMasterId r:id="rId11"/>
  </p:notesMasterIdLst>
  <p:sldIdLst>
    <p:sldId id="256" r:id="rId5"/>
    <p:sldId id="262" r:id="rId6"/>
    <p:sldId id="258" r:id="rId7"/>
    <p:sldId id="281" r:id="rId8"/>
    <p:sldId id="282" r:id="rId9"/>
    <p:sldId id="264" r:id="rId1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4529"/>
    <a:srgbClr val="2B3922"/>
    <a:srgbClr val="2E3722"/>
    <a:srgbClr val="FCF7F1"/>
    <a:srgbClr val="B8D233"/>
    <a:srgbClr val="5CC6D6"/>
    <a:srgbClr val="F8D22F"/>
    <a:srgbClr val="F03F2B"/>
    <a:srgbClr val="3488A0"/>
    <a:srgbClr val="5790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4307F2-B4A2-4DDC-93F7-F71769B68659}" v="3" dt="2026-01-31T19:52:31.5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autoAdjust="0"/>
  </p:normalViewPr>
  <p:slideViewPr>
    <p:cSldViewPr snapToGrid="0">
      <p:cViewPr varScale="1">
        <p:scale>
          <a:sx n="81" d="100"/>
          <a:sy n="81" d="100"/>
        </p:scale>
        <p:origin x="418" y="76"/>
      </p:cViewPr>
      <p:guideLst/>
    </p:cSldViewPr>
  </p:slideViewPr>
  <p:outlineViewPr>
    <p:cViewPr>
      <p:scale>
        <a:sx n="33" d="100"/>
        <a:sy n="33" d="100"/>
      </p:scale>
      <p:origin x="0" y="-235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0278946D-80E8-4699-9DA1-1CBBEF56785A}" type="datetimeFigureOut">
              <a:rPr lang="en-US" smtClean="0"/>
              <a:t>2/18/2026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4B813DB7-6B6E-467F-9936-1E87781F9453}" type="slidenum">
              <a:rPr lang="en-US" smtClean="0"/>
              <a:t>‹#›</a:t>
            </a:fld>
            <a:endParaRPr lang="en-US"/>
          </a:p>
        </p:txBody>
      </p:sp>
    </p:spTree>
    <p:extLst>
      <p:ext uri="{BB962C8B-B14F-4D97-AF65-F5344CB8AC3E}">
        <p14:creationId xmlns:p14="http://schemas.microsoft.com/office/powerpoint/2010/main" val="23585331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991CEE13-7B22-4A4C-893E-8BD6502F74EF}" type="datetime1">
              <a:rPr lang="en-US" smtClean="0"/>
              <a:t>2/18/2026</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r>
              <a:rPr lang="en-US"/>
              <a:t>Created by Megan Leslie - mleslie@sd43.bc.ca</a:t>
            </a:r>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CBD79D-A8E3-4BD4-AD49-56E59C08FF7C}" type="datetime1">
              <a:rPr lang="en-US" smtClean="0"/>
              <a:t>2/18/2026</a:t>
            </a:fld>
            <a:endParaRPr lang="en-US"/>
          </a:p>
        </p:txBody>
      </p:sp>
      <p:sp>
        <p:nvSpPr>
          <p:cNvPr id="5" name="Footer Placeholder 4"/>
          <p:cNvSpPr>
            <a:spLocks noGrp="1"/>
          </p:cNvSpPr>
          <p:nvPr>
            <p:ph type="ftr" sz="quarter" idx="11"/>
          </p:nvPr>
        </p:nvSpPr>
        <p:spPr/>
        <p:txBody>
          <a:bodyPr/>
          <a:lstStyle/>
          <a:p>
            <a:r>
              <a:rPr lang="en-US"/>
              <a:t>Created by Megan Leslie - mleslie@sd43.bc.ca</a:t>
            </a:r>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70A845-E7E7-4550-BD60-717C6BC813B8}" type="datetime1">
              <a:rPr lang="en-US" smtClean="0"/>
              <a:t>2/18/2026</a:t>
            </a:fld>
            <a:endParaRPr lang="en-US"/>
          </a:p>
        </p:txBody>
      </p:sp>
      <p:sp>
        <p:nvSpPr>
          <p:cNvPr id="5" name="Footer Placeholder 4"/>
          <p:cNvSpPr>
            <a:spLocks noGrp="1"/>
          </p:cNvSpPr>
          <p:nvPr>
            <p:ph type="ftr" sz="quarter" idx="11"/>
          </p:nvPr>
        </p:nvSpPr>
        <p:spPr/>
        <p:txBody>
          <a:bodyPr/>
          <a:lstStyle/>
          <a:p>
            <a:r>
              <a:rPr lang="en-US"/>
              <a:t>Created by Megan Leslie - mleslie@sd43.bc.ca</a:t>
            </a:r>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CCB481-C33C-4A8F-8ACD-09FA19F0473E}" type="datetime1">
              <a:rPr lang="en-US" smtClean="0"/>
              <a:t>2/18/2026</a:t>
            </a:fld>
            <a:endParaRPr lang="en-US"/>
          </a:p>
        </p:txBody>
      </p:sp>
      <p:sp>
        <p:nvSpPr>
          <p:cNvPr id="5" name="Footer Placeholder 4"/>
          <p:cNvSpPr>
            <a:spLocks noGrp="1"/>
          </p:cNvSpPr>
          <p:nvPr>
            <p:ph type="ftr" sz="quarter" idx="11"/>
          </p:nvPr>
        </p:nvSpPr>
        <p:spPr/>
        <p:txBody>
          <a:bodyPr/>
          <a:lstStyle/>
          <a:p>
            <a:r>
              <a:rPr lang="en-US"/>
              <a:t>Created by Megan Leslie - mleslie@sd43.bc.ca</a:t>
            </a:r>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CE609590-F714-4261-8068-BB867BD187D6}" type="datetime1">
              <a:rPr lang="en-US" smtClean="0"/>
              <a:t>2/18/2026</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r>
              <a:rPr lang="en-US"/>
              <a:t>Created by Megan Leslie - mleslie@sd43.bc.ca</a:t>
            </a:r>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68F6B01-044E-41D3-B696-7D0EC8F9E4D1}" type="datetime1">
              <a:rPr lang="en-US" smtClean="0"/>
              <a:t>2/18/2026</a:t>
            </a:fld>
            <a:endParaRPr lang="en-US"/>
          </a:p>
        </p:txBody>
      </p:sp>
      <p:sp>
        <p:nvSpPr>
          <p:cNvPr id="6" name="Footer Placeholder 5"/>
          <p:cNvSpPr>
            <a:spLocks noGrp="1"/>
          </p:cNvSpPr>
          <p:nvPr>
            <p:ph type="ftr" sz="quarter" idx="11"/>
          </p:nvPr>
        </p:nvSpPr>
        <p:spPr/>
        <p:txBody>
          <a:bodyPr/>
          <a:lstStyle/>
          <a:p>
            <a:r>
              <a:rPr lang="en-US"/>
              <a:t>Created by Megan Leslie - mleslie@sd43.bc.ca</a:t>
            </a:r>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194D1B2-89C0-4D6A-A7FC-555C80FDBF84}" type="datetime1">
              <a:rPr lang="en-US" smtClean="0"/>
              <a:t>2/18/2026</a:t>
            </a:fld>
            <a:endParaRPr lang="en-US"/>
          </a:p>
        </p:txBody>
      </p:sp>
      <p:sp>
        <p:nvSpPr>
          <p:cNvPr id="8" name="Footer Placeholder 7"/>
          <p:cNvSpPr>
            <a:spLocks noGrp="1"/>
          </p:cNvSpPr>
          <p:nvPr>
            <p:ph type="ftr" sz="quarter" idx="11"/>
          </p:nvPr>
        </p:nvSpPr>
        <p:spPr/>
        <p:txBody>
          <a:bodyPr/>
          <a:lstStyle/>
          <a:p>
            <a:r>
              <a:rPr lang="en-US"/>
              <a:t>Created by Megan Leslie - mleslie@sd43.bc.ca</a:t>
            </a:r>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6CE8130-C418-4E6F-B8B0-820F3FDDACBD}" type="datetime1">
              <a:rPr lang="en-US" smtClean="0"/>
              <a:t>2/18/2026</a:t>
            </a:fld>
            <a:endParaRPr lang="en-US"/>
          </a:p>
        </p:txBody>
      </p:sp>
      <p:sp>
        <p:nvSpPr>
          <p:cNvPr id="4" name="Footer Placeholder 3"/>
          <p:cNvSpPr>
            <a:spLocks noGrp="1"/>
          </p:cNvSpPr>
          <p:nvPr>
            <p:ph type="ftr" sz="quarter" idx="11"/>
          </p:nvPr>
        </p:nvSpPr>
        <p:spPr/>
        <p:txBody>
          <a:bodyPr/>
          <a:lstStyle/>
          <a:p>
            <a:r>
              <a:rPr lang="en-US"/>
              <a:t>Created by Megan Leslie - mleslie@sd43.bc.ca</a:t>
            </a:r>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A86C4C-ECE8-4045-80B8-9101D49B3EFF}" type="datetime1">
              <a:rPr lang="en-US" smtClean="0"/>
              <a:t>2/18/2026</a:t>
            </a:fld>
            <a:endParaRPr lang="en-US"/>
          </a:p>
        </p:txBody>
      </p:sp>
      <p:sp>
        <p:nvSpPr>
          <p:cNvPr id="3" name="Footer Placeholder 2"/>
          <p:cNvSpPr>
            <a:spLocks noGrp="1"/>
          </p:cNvSpPr>
          <p:nvPr>
            <p:ph type="ftr" sz="quarter" idx="11"/>
          </p:nvPr>
        </p:nvSpPr>
        <p:spPr/>
        <p:txBody>
          <a:bodyPr/>
          <a:lstStyle/>
          <a:p>
            <a:r>
              <a:rPr lang="en-US"/>
              <a:t>Created by Megan Leslie - mleslie@sd43.bc.ca</a:t>
            </a:r>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5B7D00CB-D21F-424E-B2C2-2D16585236D8}" type="datetime1">
              <a:rPr lang="en-US" smtClean="0"/>
              <a:t>2/18/2026</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r>
              <a:rPr lang="en-US"/>
              <a:t>Created by Megan Leslie - mleslie@sd43.bc.ca</a:t>
            </a:r>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4FF5E46E-5990-4D53-880E-08C1B864894D}" type="datetime1">
              <a:rPr lang="en-US" smtClean="0"/>
              <a:t>2/18/2026</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r>
              <a:rPr lang="en-US"/>
              <a:t>Created by Megan Leslie - mleslie@sd43.bc.ca</a:t>
            </a:r>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txBody>
          <a:bodyPr/>
          <a:lstStyle/>
          <a:p>
            <a:endParaRPr lang="en-US"/>
          </a:p>
        </p:txBody>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17EB8251-B649-4049-8D3D-CDAB69BEED8C}" type="datetime1">
              <a:rPr lang="en-US" smtClean="0"/>
              <a:t>2/18/2026</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r>
              <a:rPr lang="en-US"/>
              <a:t>Created by Megan Leslie - mleslie@sd43.bc.ca</a:t>
            </a:r>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instagram.com/p/BpRTpsygj3R/?utm_source=ig_share_sheet&amp;igshid=1jlod8ugcj305"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4K5fbQ1-zps" TargetMode="External"/><Relationship Id="rId2" Type="http://schemas.openxmlformats.org/officeDocument/2006/relationships/hyperlink" Target="https://www.buzzfeed.com/nicolaharvey/what-is-privilege?utm_term=.vxvMoM3M1#.huZZ5ZNZw"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58DE7-3DBA-4A12-8B5A-19AB63AAC5C2}"/>
              </a:ext>
            </a:extLst>
          </p:cNvPr>
          <p:cNvSpPr>
            <a:spLocks noGrp="1"/>
          </p:cNvSpPr>
          <p:nvPr>
            <p:ph type="ctrTitle"/>
          </p:nvPr>
        </p:nvSpPr>
        <p:spPr>
          <a:xfrm>
            <a:off x="2212532" y="2103963"/>
            <a:ext cx="7766936" cy="1646302"/>
          </a:xfrm>
        </p:spPr>
        <p:txBody>
          <a:bodyPr>
            <a:normAutofit fontScale="90000"/>
          </a:bodyPr>
          <a:lstStyle/>
          <a:p>
            <a:r>
              <a:rPr lang="en-US" dirty="0"/>
              <a:t>What is your Privilege?</a:t>
            </a:r>
            <a:endParaRPr lang="en-CA" dirty="0"/>
          </a:p>
        </p:txBody>
      </p:sp>
      <p:sp>
        <p:nvSpPr>
          <p:cNvPr id="3" name="Subtitle 2">
            <a:extLst>
              <a:ext uri="{FF2B5EF4-FFF2-40B4-BE49-F238E27FC236}">
                <a16:creationId xmlns:a16="http://schemas.microsoft.com/office/drawing/2014/main" id="{7426813C-1DAE-4291-9CE0-3424A721F8D4}"/>
              </a:ext>
            </a:extLst>
          </p:cNvPr>
          <p:cNvSpPr>
            <a:spLocks noGrp="1"/>
          </p:cNvSpPr>
          <p:nvPr>
            <p:ph type="subTitle" idx="1"/>
          </p:nvPr>
        </p:nvSpPr>
        <p:spPr>
          <a:xfrm>
            <a:off x="1543376" y="3744503"/>
            <a:ext cx="8936846" cy="457201"/>
          </a:xfrm>
        </p:spPr>
        <p:txBody>
          <a:bodyPr>
            <a:normAutofit fontScale="70000" lnSpcReduction="20000"/>
          </a:bodyPr>
          <a:lstStyle/>
          <a:p>
            <a:r>
              <a:rPr lang="en-US" dirty="0"/>
              <a:t>Socials Justice 12</a:t>
            </a:r>
          </a:p>
          <a:p>
            <a:r>
              <a:rPr lang="en-US" dirty="0" err="1"/>
              <a:t>Ms</a:t>
            </a:r>
            <a:r>
              <a:rPr lang="en-US" dirty="0"/>
              <a:t> Leslie</a:t>
            </a:r>
            <a:endParaRPr lang="en-CA" dirty="0"/>
          </a:p>
        </p:txBody>
      </p:sp>
      <p:pic>
        <p:nvPicPr>
          <p:cNvPr id="1026" name="Picture 2" descr="Image result for privilege">
            <a:extLst>
              <a:ext uri="{FF2B5EF4-FFF2-40B4-BE49-F238E27FC236}">
                <a16:creationId xmlns:a16="http://schemas.microsoft.com/office/drawing/2014/main" id="{2C9A225D-8960-482D-9571-20698EE092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6944" y="4365295"/>
            <a:ext cx="4478111" cy="2351008"/>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a:extLst>
              <a:ext uri="{FF2B5EF4-FFF2-40B4-BE49-F238E27FC236}">
                <a16:creationId xmlns:a16="http://schemas.microsoft.com/office/drawing/2014/main" id="{354D3E29-4E69-752D-F6F5-B532AB83B58B}"/>
              </a:ext>
            </a:extLst>
          </p:cNvPr>
          <p:cNvSpPr>
            <a:spLocks noGrp="1"/>
          </p:cNvSpPr>
          <p:nvPr>
            <p:ph type="ftr" sz="quarter" idx="11"/>
          </p:nvPr>
        </p:nvSpPr>
        <p:spPr/>
        <p:txBody>
          <a:bodyPr/>
          <a:lstStyle/>
          <a:p>
            <a:r>
              <a:rPr lang="en-US"/>
              <a:t>Created by Megan Leslie - mleslie@sd43.bc.ca</a:t>
            </a:r>
            <a:endParaRPr lang="en-US" dirty="0"/>
          </a:p>
        </p:txBody>
      </p:sp>
    </p:spTree>
    <p:extLst>
      <p:ext uri="{BB962C8B-B14F-4D97-AF65-F5344CB8AC3E}">
        <p14:creationId xmlns:p14="http://schemas.microsoft.com/office/powerpoint/2010/main" val="533554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B6645-47E1-4944-BAC8-C974312EF1CB}"/>
              </a:ext>
            </a:extLst>
          </p:cNvPr>
          <p:cNvSpPr>
            <a:spLocks noGrp="1"/>
          </p:cNvSpPr>
          <p:nvPr>
            <p:ph type="title"/>
          </p:nvPr>
        </p:nvSpPr>
        <p:spPr>
          <a:xfrm>
            <a:off x="8458200" y="607392"/>
            <a:ext cx="3161963" cy="1645920"/>
          </a:xfrm>
        </p:spPr>
        <p:txBody>
          <a:bodyPr anchor="b">
            <a:normAutofit/>
          </a:bodyPr>
          <a:lstStyle/>
          <a:p>
            <a:r>
              <a:rPr lang="en-US" dirty="0"/>
              <a:t>What is Privilege?</a:t>
            </a:r>
            <a:endParaRPr lang="en-CA" dirty="0"/>
          </a:p>
        </p:txBody>
      </p:sp>
      <p:pic>
        <p:nvPicPr>
          <p:cNvPr id="2050" name="Picture 2" descr="Image result for privilege">
            <a:extLst>
              <a:ext uri="{FF2B5EF4-FFF2-40B4-BE49-F238E27FC236}">
                <a16:creationId xmlns:a16="http://schemas.microsoft.com/office/drawing/2014/main" id="{8B7A954C-DE73-4174-8A61-8E31414625D8}"/>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95555" y="609600"/>
            <a:ext cx="6038490" cy="5334000"/>
          </a:xfrm>
          <a:prstGeom prst="rect">
            <a:avLst/>
          </a:prstGeom>
          <a:solidFill>
            <a:srgbClr val="FFFFFF"/>
          </a:solidFill>
        </p:spPr>
      </p:pic>
      <p:sp>
        <p:nvSpPr>
          <p:cNvPr id="3" name="Content Placeholder 2">
            <a:extLst>
              <a:ext uri="{FF2B5EF4-FFF2-40B4-BE49-F238E27FC236}">
                <a16:creationId xmlns:a16="http://schemas.microsoft.com/office/drawing/2014/main" id="{D7771FE5-D27A-456A-AEBC-6FF4D743B44A}"/>
              </a:ext>
            </a:extLst>
          </p:cNvPr>
          <p:cNvSpPr>
            <a:spLocks noGrp="1"/>
          </p:cNvSpPr>
          <p:nvPr>
            <p:ph type="body" sz="half" idx="2"/>
          </p:nvPr>
        </p:nvSpPr>
        <p:spPr>
          <a:xfrm>
            <a:off x="8458200" y="2336800"/>
            <a:ext cx="3161963" cy="3606800"/>
          </a:xfrm>
        </p:spPr>
        <p:txBody>
          <a:bodyPr>
            <a:normAutofit lnSpcReduction="10000"/>
          </a:bodyPr>
          <a:lstStyle/>
          <a:p>
            <a:pPr>
              <a:lnSpc>
                <a:spcPct val="100000"/>
              </a:lnSpc>
            </a:pPr>
            <a:r>
              <a:rPr lang="en-US" sz="1600" dirty="0"/>
              <a:t>a social theory that special rights or advantages are available only to a particular person or group of people. </a:t>
            </a:r>
          </a:p>
          <a:p>
            <a:pPr>
              <a:lnSpc>
                <a:spcPct val="100000"/>
              </a:lnSpc>
            </a:pPr>
            <a:r>
              <a:rPr lang="en-US" sz="1600" dirty="0"/>
              <a:t>The term is commonly used in the context of social inequality, particularly in regard to age, disability, ethnic or racial category, gender, gender identity, sexual orientation, religion and/or </a:t>
            </a:r>
          </a:p>
          <a:p>
            <a:pPr>
              <a:lnSpc>
                <a:spcPct val="100000"/>
              </a:lnSpc>
            </a:pPr>
            <a:r>
              <a:rPr lang="en-US" sz="1600" dirty="0"/>
              <a:t>social class</a:t>
            </a:r>
            <a:endParaRPr lang="en-CA" sz="1600" dirty="0"/>
          </a:p>
        </p:txBody>
      </p:sp>
      <p:sp>
        <p:nvSpPr>
          <p:cNvPr id="4" name="Footer Placeholder 3">
            <a:extLst>
              <a:ext uri="{FF2B5EF4-FFF2-40B4-BE49-F238E27FC236}">
                <a16:creationId xmlns:a16="http://schemas.microsoft.com/office/drawing/2014/main" id="{B8EF97F9-540D-C2CD-AAC8-C4032249AF58}"/>
              </a:ext>
            </a:extLst>
          </p:cNvPr>
          <p:cNvSpPr>
            <a:spLocks noGrp="1"/>
          </p:cNvSpPr>
          <p:nvPr>
            <p:ph type="ftr" sz="quarter" idx="11"/>
          </p:nvPr>
        </p:nvSpPr>
        <p:spPr/>
        <p:txBody>
          <a:bodyPr/>
          <a:lstStyle/>
          <a:p>
            <a:r>
              <a:rPr lang="en-US"/>
              <a:t>Created by Megan Leslie - mleslie@sd43.bc.ca</a:t>
            </a:r>
          </a:p>
        </p:txBody>
      </p:sp>
    </p:spTree>
    <p:extLst>
      <p:ext uri="{BB962C8B-B14F-4D97-AF65-F5344CB8AC3E}">
        <p14:creationId xmlns:p14="http://schemas.microsoft.com/office/powerpoint/2010/main" val="3926991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777B4-71C2-48DB-859A-2A7FFD66765B}"/>
              </a:ext>
            </a:extLst>
          </p:cNvPr>
          <p:cNvSpPr>
            <a:spLocks noGrp="1"/>
          </p:cNvSpPr>
          <p:nvPr>
            <p:ph type="title"/>
          </p:nvPr>
        </p:nvSpPr>
        <p:spPr>
          <a:xfrm>
            <a:off x="1066800" y="642594"/>
            <a:ext cx="10058400" cy="1371600"/>
          </a:xfrm>
        </p:spPr>
        <p:txBody>
          <a:bodyPr anchor="ctr">
            <a:normAutofit/>
          </a:bodyPr>
          <a:lstStyle/>
          <a:p>
            <a:r>
              <a:rPr lang="en-US" dirty="0"/>
              <a:t>Having privilege doesn’t mean:</a:t>
            </a:r>
            <a:endParaRPr lang="en-CA" dirty="0"/>
          </a:p>
        </p:txBody>
      </p:sp>
      <p:sp>
        <p:nvSpPr>
          <p:cNvPr id="3" name="Content Placeholder 2">
            <a:extLst>
              <a:ext uri="{FF2B5EF4-FFF2-40B4-BE49-F238E27FC236}">
                <a16:creationId xmlns:a16="http://schemas.microsoft.com/office/drawing/2014/main" id="{58C07A73-260A-40B0-A077-F14E128ED2D8}"/>
              </a:ext>
            </a:extLst>
          </p:cNvPr>
          <p:cNvSpPr>
            <a:spLocks noGrp="1"/>
          </p:cNvSpPr>
          <p:nvPr>
            <p:ph sz="half" idx="1"/>
          </p:nvPr>
        </p:nvSpPr>
        <p:spPr>
          <a:xfrm>
            <a:off x="1066800" y="2103120"/>
            <a:ext cx="4602480" cy="3584436"/>
          </a:xfrm>
        </p:spPr>
        <p:txBody>
          <a:bodyPr>
            <a:normAutofit fontScale="92500" lnSpcReduction="10000"/>
          </a:bodyPr>
          <a:lstStyle/>
          <a:p>
            <a:pPr>
              <a:lnSpc>
                <a:spcPct val="100000"/>
              </a:lnSpc>
            </a:pPr>
            <a:r>
              <a:rPr lang="en-US" sz="1600" dirty="0"/>
              <a:t>That you didn’t work hard to get where you are today</a:t>
            </a:r>
          </a:p>
          <a:p>
            <a:pPr>
              <a:lnSpc>
                <a:spcPct val="100000"/>
              </a:lnSpc>
            </a:pPr>
            <a:r>
              <a:rPr lang="en-US" sz="1600" dirty="0"/>
              <a:t>That you are a bad person</a:t>
            </a:r>
          </a:p>
          <a:p>
            <a:pPr>
              <a:lnSpc>
                <a:spcPct val="100000"/>
              </a:lnSpc>
            </a:pPr>
            <a:r>
              <a:rPr lang="en-US" sz="1600" dirty="0"/>
              <a:t>That you have done something directly to under privileged people</a:t>
            </a:r>
          </a:p>
          <a:p>
            <a:pPr>
              <a:lnSpc>
                <a:spcPct val="100000"/>
              </a:lnSpc>
            </a:pPr>
            <a:r>
              <a:rPr lang="en-US" sz="1600" dirty="0"/>
              <a:t>It doesn’t mean you’ve had an easy life, but perhaps is has been EASIER that others</a:t>
            </a:r>
          </a:p>
          <a:p>
            <a:pPr>
              <a:lnSpc>
                <a:spcPct val="100000"/>
              </a:lnSpc>
            </a:pPr>
            <a:r>
              <a:rPr lang="en-US" sz="1600" dirty="0"/>
              <a:t>Privilege doesn’t mean your life is easy or that you didn’t work hard. It simply means that you don’t have to face the obstacles others have to endure.</a:t>
            </a:r>
          </a:p>
          <a:p>
            <a:pPr>
              <a:lnSpc>
                <a:spcPct val="100000"/>
              </a:lnSpc>
            </a:pPr>
            <a:r>
              <a:rPr lang="en-US" sz="1600" dirty="0"/>
              <a:t>Let’s hear from </a:t>
            </a:r>
            <a:r>
              <a:rPr lang="en-US" sz="1600" dirty="0" err="1"/>
              <a:t>Janaya</a:t>
            </a:r>
            <a:r>
              <a:rPr lang="en-US" sz="1600" dirty="0"/>
              <a:t> Khan:</a:t>
            </a:r>
          </a:p>
          <a:p>
            <a:pPr>
              <a:lnSpc>
                <a:spcPct val="100000"/>
              </a:lnSpc>
            </a:pPr>
            <a:r>
              <a:rPr lang="en-CA" sz="1300" dirty="0">
                <a:hlinkClick r:id="rId2"/>
              </a:rPr>
              <a:t>https://www.instagram.com/p/BpRTpsygj3R/?utm_source=ig_share_sheet&amp;igshid=1jlod8ugcj305</a:t>
            </a:r>
            <a:endParaRPr lang="en-CA" sz="1300" dirty="0"/>
          </a:p>
        </p:txBody>
      </p:sp>
      <p:pic>
        <p:nvPicPr>
          <p:cNvPr id="3074" name="Picture 2" descr="Image result for privilege">
            <a:extLst>
              <a:ext uri="{FF2B5EF4-FFF2-40B4-BE49-F238E27FC236}">
                <a16:creationId xmlns:a16="http://schemas.microsoft.com/office/drawing/2014/main" id="{2921CD1B-DA18-4725-8677-E6010FFE220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822359" y="2014194"/>
            <a:ext cx="5482631" cy="3673362"/>
          </a:xfrm>
          <a:prstGeom prst="rect">
            <a:avLst/>
          </a:prstGeom>
          <a:solidFill>
            <a:srgbClr val="FFFFFF"/>
          </a:solidFill>
        </p:spPr>
      </p:pic>
      <p:sp>
        <p:nvSpPr>
          <p:cNvPr id="4" name="Footer Placeholder 3">
            <a:extLst>
              <a:ext uri="{FF2B5EF4-FFF2-40B4-BE49-F238E27FC236}">
                <a16:creationId xmlns:a16="http://schemas.microsoft.com/office/drawing/2014/main" id="{E728887D-E53E-F8F1-53A6-14CA9D74A785}"/>
              </a:ext>
            </a:extLst>
          </p:cNvPr>
          <p:cNvSpPr>
            <a:spLocks noGrp="1"/>
          </p:cNvSpPr>
          <p:nvPr>
            <p:ph type="ftr" sz="quarter" idx="11"/>
          </p:nvPr>
        </p:nvSpPr>
        <p:spPr/>
        <p:txBody>
          <a:bodyPr/>
          <a:lstStyle/>
          <a:p>
            <a:r>
              <a:rPr lang="en-US"/>
              <a:t>Created by Megan Leslie - mleslie@sd43.bc.ca</a:t>
            </a:r>
          </a:p>
        </p:txBody>
      </p:sp>
      <p:sp>
        <p:nvSpPr>
          <p:cNvPr id="5" name="TextBox 4">
            <a:extLst>
              <a:ext uri="{FF2B5EF4-FFF2-40B4-BE49-F238E27FC236}">
                <a16:creationId xmlns:a16="http://schemas.microsoft.com/office/drawing/2014/main" id="{5B588FFF-99B9-C265-FD5C-501D00A09FFB}"/>
              </a:ext>
            </a:extLst>
          </p:cNvPr>
          <p:cNvSpPr txBox="1"/>
          <p:nvPr/>
        </p:nvSpPr>
        <p:spPr>
          <a:xfrm>
            <a:off x="5798372" y="5809129"/>
            <a:ext cx="5454127" cy="246221"/>
          </a:xfrm>
          <a:prstGeom prst="rect">
            <a:avLst/>
          </a:prstGeom>
          <a:noFill/>
        </p:spPr>
        <p:txBody>
          <a:bodyPr wrap="square" rtlCol="0">
            <a:spAutoFit/>
          </a:bodyPr>
          <a:lstStyle/>
          <a:p>
            <a:r>
              <a:rPr lang="en-US" sz="1000" dirty="0"/>
              <a:t>The Protestors. Reused with the permission of the artist, Clay Bennett</a:t>
            </a:r>
          </a:p>
        </p:txBody>
      </p:sp>
    </p:spTree>
    <p:extLst>
      <p:ext uri="{BB962C8B-B14F-4D97-AF65-F5344CB8AC3E}">
        <p14:creationId xmlns:p14="http://schemas.microsoft.com/office/powerpoint/2010/main" val="2773673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B1234-A012-4658-ADCD-962CB7B494BE}"/>
              </a:ext>
            </a:extLst>
          </p:cNvPr>
          <p:cNvSpPr>
            <a:spLocks noGrp="1"/>
          </p:cNvSpPr>
          <p:nvPr>
            <p:ph type="title"/>
          </p:nvPr>
        </p:nvSpPr>
        <p:spPr>
          <a:xfrm>
            <a:off x="1066800" y="642594"/>
            <a:ext cx="10058400" cy="1371600"/>
          </a:xfrm>
        </p:spPr>
        <p:txBody>
          <a:bodyPr anchor="ctr">
            <a:normAutofit/>
          </a:bodyPr>
          <a:lstStyle/>
          <a:p>
            <a:r>
              <a:rPr lang="en-US" dirty="0"/>
              <a:t>Intersectionality</a:t>
            </a:r>
            <a:endParaRPr lang="en-CA" dirty="0"/>
          </a:p>
        </p:txBody>
      </p:sp>
      <p:pic>
        <p:nvPicPr>
          <p:cNvPr id="1026" name="Picture 2" descr="Image result for privilege intersectionality">
            <a:extLst>
              <a:ext uri="{FF2B5EF4-FFF2-40B4-BE49-F238E27FC236}">
                <a16:creationId xmlns:a16="http://schemas.microsoft.com/office/drawing/2014/main" id="{EB1AFA6D-2DB3-44FF-90B3-C154EDA9876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66800" y="2182216"/>
            <a:ext cx="4663440" cy="3590848"/>
          </a:xfrm>
          <a:prstGeom prst="rect">
            <a:avLst/>
          </a:prstGeom>
          <a:solidFill>
            <a:srgbClr val="FFFFFF"/>
          </a:solidFill>
        </p:spPr>
      </p:pic>
      <p:sp>
        <p:nvSpPr>
          <p:cNvPr id="3" name="Content Placeholder 2">
            <a:extLst>
              <a:ext uri="{FF2B5EF4-FFF2-40B4-BE49-F238E27FC236}">
                <a16:creationId xmlns:a16="http://schemas.microsoft.com/office/drawing/2014/main" id="{77C3F459-14A9-4E97-928C-2EABEDD5E0A6}"/>
              </a:ext>
            </a:extLst>
          </p:cNvPr>
          <p:cNvSpPr>
            <a:spLocks noGrp="1"/>
          </p:cNvSpPr>
          <p:nvPr>
            <p:ph sz="half" idx="2"/>
          </p:nvPr>
        </p:nvSpPr>
        <p:spPr>
          <a:xfrm>
            <a:off x="6461760" y="2103120"/>
            <a:ext cx="4663440" cy="3749040"/>
          </a:xfrm>
        </p:spPr>
        <p:txBody>
          <a:bodyPr>
            <a:normAutofit/>
          </a:bodyPr>
          <a:lstStyle/>
          <a:p>
            <a:pPr>
              <a:lnSpc>
                <a:spcPct val="100000"/>
              </a:lnSpc>
            </a:pPr>
            <a:r>
              <a:rPr lang="en-US" sz="1700" dirty="0"/>
              <a:t>Privilege simply means that under the exact same set of circumstances you’re in, life would be harder without your privilege.</a:t>
            </a:r>
          </a:p>
          <a:p>
            <a:pPr>
              <a:lnSpc>
                <a:spcPct val="100000"/>
              </a:lnSpc>
            </a:pPr>
            <a:r>
              <a:rPr lang="en-US" sz="1700" dirty="0"/>
              <a:t>Being poor is hard. Being poor and disabled is harder.</a:t>
            </a:r>
          </a:p>
          <a:p>
            <a:pPr>
              <a:lnSpc>
                <a:spcPct val="100000"/>
              </a:lnSpc>
            </a:pPr>
            <a:r>
              <a:rPr lang="en-US" sz="1700" dirty="0"/>
              <a:t>Being a woman is hard. Being a trans woman is harder.</a:t>
            </a:r>
          </a:p>
          <a:p>
            <a:pPr>
              <a:lnSpc>
                <a:spcPct val="100000"/>
              </a:lnSpc>
            </a:pPr>
            <a:r>
              <a:rPr lang="en-US" sz="1700" dirty="0"/>
              <a:t>Being a white woman is hard, being a woman of color is harder.</a:t>
            </a:r>
          </a:p>
          <a:p>
            <a:pPr>
              <a:lnSpc>
                <a:spcPct val="100000"/>
              </a:lnSpc>
            </a:pPr>
            <a:r>
              <a:rPr lang="en-US" sz="1700" dirty="0"/>
              <a:t>Being </a:t>
            </a:r>
            <a:r>
              <a:rPr lang="en-US" sz="1700"/>
              <a:t>a Black </a:t>
            </a:r>
            <a:r>
              <a:rPr lang="en-US" sz="1700" dirty="0"/>
              <a:t>man is hard, being a </a:t>
            </a:r>
            <a:r>
              <a:rPr lang="en-US" sz="1700"/>
              <a:t>gay Black </a:t>
            </a:r>
            <a:r>
              <a:rPr lang="en-US" sz="1700" dirty="0"/>
              <a:t>man is harder.</a:t>
            </a:r>
          </a:p>
        </p:txBody>
      </p:sp>
      <p:sp>
        <p:nvSpPr>
          <p:cNvPr id="4" name="Footer Placeholder 3">
            <a:extLst>
              <a:ext uri="{FF2B5EF4-FFF2-40B4-BE49-F238E27FC236}">
                <a16:creationId xmlns:a16="http://schemas.microsoft.com/office/drawing/2014/main" id="{BFB9D597-C961-21F4-50C4-86E946F8FA1E}"/>
              </a:ext>
            </a:extLst>
          </p:cNvPr>
          <p:cNvSpPr>
            <a:spLocks noGrp="1"/>
          </p:cNvSpPr>
          <p:nvPr>
            <p:ph type="ftr" sz="quarter" idx="11"/>
          </p:nvPr>
        </p:nvSpPr>
        <p:spPr/>
        <p:txBody>
          <a:bodyPr/>
          <a:lstStyle/>
          <a:p>
            <a:r>
              <a:rPr lang="en-US"/>
              <a:t>Created by Megan Leslie - mleslie@sd43.bc.ca</a:t>
            </a:r>
          </a:p>
        </p:txBody>
      </p:sp>
    </p:spTree>
    <p:extLst>
      <p:ext uri="{BB962C8B-B14F-4D97-AF65-F5344CB8AC3E}">
        <p14:creationId xmlns:p14="http://schemas.microsoft.com/office/powerpoint/2010/main" val="4147652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61681-C529-468A-A5CE-3334CD42DDD3}"/>
              </a:ext>
            </a:extLst>
          </p:cNvPr>
          <p:cNvSpPr>
            <a:spLocks noGrp="1"/>
          </p:cNvSpPr>
          <p:nvPr>
            <p:ph type="title"/>
          </p:nvPr>
        </p:nvSpPr>
        <p:spPr/>
        <p:txBody>
          <a:bodyPr/>
          <a:lstStyle/>
          <a:p>
            <a:r>
              <a:rPr lang="en-CA" dirty="0"/>
              <a:t>Activity time!</a:t>
            </a:r>
          </a:p>
        </p:txBody>
      </p:sp>
      <p:sp>
        <p:nvSpPr>
          <p:cNvPr id="3" name="Content Placeholder 2">
            <a:extLst>
              <a:ext uri="{FF2B5EF4-FFF2-40B4-BE49-F238E27FC236}">
                <a16:creationId xmlns:a16="http://schemas.microsoft.com/office/drawing/2014/main" id="{6D7B469E-7B72-41F2-8DA4-39A9F09BD052}"/>
              </a:ext>
            </a:extLst>
          </p:cNvPr>
          <p:cNvSpPr>
            <a:spLocks noGrp="1"/>
          </p:cNvSpPr>
          <p:nvPr>
            <p:ph idx="1"/>
          </p:nvPr>
        </p:nvSpPr>
        <p:spPr/>
        <p:txBody>
          <a:bodyPr>
            <a:normAutofit/>
          </a:bodyPr>
          <a:lstStyle/>
          <a:p>
            <a:pPr marL="0" indent="0">
              <a:buNone/>
            </a:pPr>
            <a:r>
              <a:rPr lang="en-US" sz="2000" dirty="0"/>
              <a:t>T</a:t>
            </a:r>
            <a:r>
              <a:rPr lang="en-CA" sz="2000" dirty="0" err="1"/>
              <a:t>ake</a:t>
            </a:r>
            <a:r>
              <a:rPr lang="en-CA" sz="2000" dirty="0"/>
              <a:t> out a piece of paper for an activity!</a:t>
            </a:r>
          </a:p>
          <a:p>
            <a:pPr marL="0" indent="0">
              <a:buNone/>
            </a:pPr>
            <a:endParaRPr lang="en-CA" sz="2000" dirty="0">
              <a:hlinkClick r:id="rId2"/>
            </a:endParaRPr>
          </a:p>
          <a:p>
            <a:pPr marL="0" indent="0">
              <a:buNone/>
            </a:pPr>
            <a:r>
              <a:rPr lang="en-US" sz="2000" dirty="0">
                <a:hlinkClick r:id="rId2"/>
              </a:rPr>
              <a:t>Privilege</a:t>
            </a:r>
            <a:r>
              <a:rPr lang="en-US" sz="2000" dirty="0"/>
              <a:t> walk from Australian Buzzfeed </a:t>
            </a:r>
            <a:r>
              <a:rPr lang="en-US" sz="2000" dirty="0">
                <a:hlinkClick r:id="" action="ppaction://noaction"/>
              </a:rPr>
              <a:t>–</a:t>
            </a:r>
            <a:r>
              <a:rPr lang="en-US" sz="2000" dirty="0"/>
              <a:t> everyone starts the same</a:t>
            </a:r>
            <a:endParaRPr lang="en-CA" sz="2000" dirty="0">
              <a:hlinkClick r:id="" action="ppaction://noaction"/>
            </a:endParaRPr>
          </a:p>
          <a:p>
            <a:pPr marL="0" indent="0">
              <a:buNone/>
            </a:pPr>
            <a:endParaRPr lang="en-CA" sz="2000" dirty="0"/>
          </a:p>
          <a:p>
            <a:pPr marL="0" indent="0">
              <a:buNone/>
            </a:pPr>
            <a:r>
              <a:rPr lang="en-CA" sz="2000" dirty="0">
                <a:hlinkClick r:id="rId3"/>
              </a:rPr>
              <a:t>https://www.youtube.com/watch?v=4K5fbQ1-zps</a:t>
            </a:r>
            <a:endParaRPr lang="en-CA" sz="2000" dirty="0"/>
          </a:p>
          <a:p>
            <a:pPr lvl="1"/>
            <a:r>
              <a:rPr lang="en-CA" sz="1800" dirty="0"/>
              <a:t>Second example of a privilege walk – everyone has a different starting line.</a:t>
            </a:r>
          </a:p>
        </p:txBody>
      </p:sp>
      <p:sp>
        <p:nvSpPr>
          <p:cNvPr id="4" name="Footer Placeholder 3">
            <a:extLst>
              <a:ext uri="{FF2B5EF4-FFF2-40B4-BE49-F238E27FC236}">
                <a16:creationId xmlns:a16="http://schemas.microsoft.com/office/drawing/2014/main" id="{279F2EA5-A3D6-318D-8126-C45FF1F25E54}"/>
              </a:ext>
            </a:extLst>
          </p:cNvPr>
          <p:cNvSpPr>
            <a:spLocks noGrp="1"/>
          </p:cNvSpPr>
          <p:nvPr>
            <p:ph type="ftr" sz="quarter" idx="11"/>
          </p:nvPr>
        </p:nvSpPr>
        <p:spPr/>
        <p:txBody>
          <a:bodyPr/>
          <a:lstStyle/>
          <a:p>
            <a:r>
              <a:rPr lang="en-US"/>
              <a:t>Created by Megan Leslie - mleslie@sd43.bc.ca</a:t>
            </a:r>
          </a:p>
        </p:txBody>
      </p:sp>
    </p:spTree>
    <p:extLst>
      <p:ext uri="{BB962C8B-B14F-4D97-AF65-F5344CB8AC3E}">
        <p14:creationId xmlns:p14="http://schemas.microsoft.com/office/powerpoint/2010/main" val="1773495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A5BAD-AD39-4638-82C2-ABA2AFB875EF}"/>
              </a:ext>
            </a:extLst>
          </p:cNvPr>
          <p:cNvSpPr>
            <a:spLocks noGrp="1"/>
          </p:cNvSpPr>
          <p:nvPr>
            <p:ph type="title"/>
          </p:nvPr>
        </p:nvSpPr>
        <p:spPr/>
        <p:txBody>
          <a:bodyPr/>
          <a:lstStyle/>
          <a:p>
            <a:r>
              <a:rPr lang="en-US" dirty="0"/>
              <a:t>Follow up assignment</a:t>
            </a:r>
            <a:endParaRPr lang="en-CA" dirty="0"/>
          </a:p>
        </p:txBody>
      </p:sp>
      <p:sp>
        <p:nvSpPr>
          <p:cNvPr id="3" name="Content Placeholder 2">
            <a:extLst>
              <a:ext uri="{FF2B5EF4-FFF2-40B4-BE49-F238E27FC236}">
                <a16:creationId xmlns:a16="http://schemas.microsoft.com/office/drawing/2014/main" id="{A0886AEE-0E17-4DEE-8BC6-FABA7AFBE981}"/>
              </a:ext>
            </a:extLst>
          </p:cNvPr>
          <p:cNvSpPr>
            <a:spLocks noGrp="1"/>
          </p:cNvSpPr>
          <p:nvPr>
            <p:ph idx="1"/>
          </p:nvPr>
        </p:nvSpPr>
        <p:spPr/>
        <p:txBody>
          <a:bodyPr>
            <a:normAutofit lnSpcReduction="10000"/>
          </a:bodyPr>
          <a:lstStyle/>
          <a:p>
            <a:pPr>
              <a:buFont typeface="+mj-lt"/>
              <a:buAutoNum type="arabicPeriod"/>
            </a:pPr>
            <a:r>
              <a:rPr lang="en-US" sz="2800" dirty="0"/>
              <a:t> In what ways are you privileged? In what ways are you not?</a:t>
            </a:r>
          </a:p>
          <a:p>
            <a:pPr>
              <a:buFont typeface="+mj-lt"/>
              <a:buAutoNum type="arabicPeriod"/>
            </a:pPr>
            <a:r>
              <a:rPr lang="en-US" sz="2800" dirty="0"/>
              <a:t> The videos we watched had the same metaphor of ‘the race of life’.  How did they show privilege differently regarding the starting lines? Which one do you think is more reflective of the concept of privilege?</a:t>
            </a:r>
          </a:p>
          <a:p>
            <a:pPr>
              <a:buFont typeface="+mj-lt"/>
              <a:buAutoNum type="arabicPeriod"/>
            </a:pPr>
            <a:r>
              <a:rPr lang="en-US" sz="2800" dirty="0"/>
              <a:t> Why is it important to understand your own privilege? How would this help those who are less privileged?</a:t>
            </a:r>
            <a:endParaRPr lang="en-CA" sz="2800" dirty="0"/>
          </a:p>
        </p:txBody>
      </p:sp>
      <p:sp>
        <p:nvSpPr>
          <p:cNvPr id="4" name="Footer Placeholder 3">
            <a:extLst>
              <a:ext uri="{FF2B5EF4-FFF2-40B4-BE49-F238E27FC236}">
                <a16:creationId xmlns:a16="http://schemas.microsoft.com/office/drawing/2014/main" id="{38C3D8BF-F739-DAF2-90AB-8A5E7DC779DB}"/>
              </a:ext>
            </a:extLst>
          </p:cNvPr>
          <p:cNvSpPr>
            <a:spLocks noGrp="1"/>
          </p:cNvSpPr>
          <p:nvPr>
            <p:ph type="ftr" sz="quarter" idx="11"/>
          </p:nvPr>
        </p:nvSpPr>
        <p:spPr/>
        <p:txBody>
          <a:bodyPr/>
          <a:lstStyle/>
          <a:p>
            <a:r>
              <a:rPr lang="en-US"/>
              <a:t>Created by Megan Leslie - mleslie@sd43.bc.ca</a:t>
            </a:r>
          </a:p>
        </p:txBody>
      </p:sp>
    </p:spTree>
    <p:extLst>
      <p:ext uri="{BB962C8B-B14F-4D97-AF65-F5344CB8AC3E}">
        <p14:creationId xmlns:p14="http://schemas.microsoft.com/office/powerpoint/2010/main" val="9556212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FIVE">
      <a:dk1>
        <a:sysClr val="windowText" lastClr="000000"/>
      </a:dk1>
      <a:lt1>
        <a:sysClr val="window" lastClr="FFFFFF"/>
      </a:lt1>
      <a:dk2>
        <a:srgbClr val="505046"/>
      </a:dk2>
      <a:lt2>
        <a:srgbClr val="F5F6F4"/>
      </a:lt2>
      <a:accent1>
        <a:srgbClr val="57903F"/>
      </a:accent1>
      <a:accent2>
        <a:srgbClr val="F03F2B"/>
      </a:accent2>
      <a:accent3>
        <a:srgbClr val="3488A0"/>
      </a:accent3>
      <a:accent4>
        <a:srgbClr val="F8D22F"/>
      </a:accent4>
      <a:accent5>
        <a:srgbClr val="5CC6D6"/>
      </a:accent5>
      <a:accent6>
        <a:srgbClr val="B8D233"/>
      </a:accent6>
      <a:hlink>
        <a:srgbClr val="00B0F0"/>
      </a:hlink>
      <a:folHlink>
        <a:srgbClr val="B2B2B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FIVE.pptx" id="{928531FE-40B6-4895-993A-83D26AA1E005}" vid="{C99C5ABD-1620-4AD2-A38C-62625556F38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44A814E9B67D847A35BD21994CA9854" ma:contentTypeVersion="32" ma:contentTypeDescription="Create a new document." ma:contentTypeScope="" ma:versionID="4fae4485f1af05803a3e9e24248a6fba">
  <xsd:schema xmlns:xsd="http://www.w3.org/2001/XMLSchema" xmlns:xs="http://www.w3.org/2001/XMLSchema" xmlns:p="http://schemas.microsoft.com/office/2006/metadata/properties" xmlns:ns3="3353a03a-6cde-47d0-b604-c3013a396e6a" xmlns:ns4="1fa07ab4-6190-4b99-8ea0-a947abc72a57" targetNamespace="http://schemas.microsoft.com/office/2006/metadata/properties" ma:root="true" ma:fieldsID="f019eff1cb0c895ef859f92936508e64" ns3:_="" ns4:_="">
    <xsd:import namespace="3353a03a-6cde-47d0-b604-c3013a396e6a"/>
    <xsd:import namespace="1fa07ab4-6190-4b99-8ea0-a947abc72a57"/>
    <xsd:element name="properties">
      <xsd:complexType>
        <xsd:sequence>
          <xsd:element name="documentManagement">
            <xsd:complexType>
              <xsd:all>
                <xsd:element ref="ns3:SharedWithUsers" minOccurs="0"/>
                <xsd:element ref="ns3:SharedWithDetails" minOccurs="0"/>
                <xsd:element ref="ns3:SharingHintHash" minOccurs="0"/>
                <xsd:element ref="ns4:NotebookType" minOccurs="0"/>
                <xsd:element ref="ns4:FolderType" minOccurs="0"/>
                <xsd:element ref="ns4:CultureName" minOccurs="0"/>
                <xsd:element ref="ns4:AppVersion" minOccurs="0"/>
                <xsd:element ref="ns4:TeamsChannelId" minOccurs="0"/>
                <xsd:element ref="ns4:Owner" minOccurs="0"/>
                <xsd:element ref="ns4:DefaultSectionNames" minOccurs="0"/>
                <xsd:element ref="ns4:Templates" minOccurs="0"/>
                <xsd:element ref="ns4:Teachers" minOccurs="0"/>
                <xsd:element ref="ns4:Students" minOccurs="0"/>
                <xsd:element ref="ns4:Student_Groups" minOccurs="0"/>
                <xsd:element ref="ns4:Invited_Teachers" minOccurs="0"/>
                <xsd:element ref="ns4:Invited_Students" minOccurs="0"/>
                <xsd:element ref="ns4:Self_Registration_Enabled" minOccurs="0"/>
                <xsd:element ref="ns4:Has_Teacher_Only_SectionGroup" minOccurs="0"/>
                <xsd:element ref="ns4:Is_Collaboration_Space_Locked" minOccurs="0"/>
                <xsd:element ref="ns4:IsNotebookLocked"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ath_Settings" minOccurs="0"/>
                <xsd:element ref="ns4:Distribution_Groups" minOccurs="0"/>
                <xsd:element ref="ns4:LMS_Mappings"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53a03a-6cde-47d0-b604-c3013a396e6a"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fa07ab4-6190-4b99-8ea0-a947abc72a57" elementFormDefault="qualified">
    <xsd:import namespace="http://schemas.microsoft.com/office/2006/documentManagement/types"/>
    <xsd:import namespace="http://schemas.microsoft.com/office/infopath/2007/PartnerControls"/>
    <xsd:element name="NotebookType" ma:index="11" nillable="true" ma:displayName="Notebook Type" ma:internalName="NotebookType">
      <xsd:simpleType>
        <xsd:restriction base="dms:Text"/>
      </xsd:simpleType>
    </xsd:element>
    <xsd:element name="FolderType" ma:index="12" nillable="true" ma:displayName="Folder Type" ma:internalName="FolderType">
      <xsd:simpleType>
        <xsd:restriction base="dms:Text"/>
      </xsd:simpleType>
    </xsd:element>
    <xsd:element name="CultureName" ma:index="13" nillable="true" ma:displayName="Culture Name" ma:internalName="CultureName">
      <xsd:simpleType>
        <xsd:restriction base="dms:Text"/>
      </xsd:simpleType>
    </xsd:element>
    <xsd:element name="AppVersion" ma:index="14" nillable="true" ma:displayName="App Version" ma:internalName="AppVersion">
      <xsd:simpleType>
        <xsd:restriction base="dms:Text"/>
      </xsd:simpleType>
    </xsd:element>
    <xsd:element name="TeamsChannelId" ma:index="15" nillable="true" ma:displayName="Teams Channel Id" ma:internalName="TeamsChannelId">
      <xsd:simpleType>
        <xsd:restriction base="dms:Text"/>
      </xsd:simpleType>
    </xsd:element>
    <xsd:element name="Owner" ma:index="16"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7" nillable="true" ma:displayName="Default Section Names" ma:internalName="DefaultSectionNames">
      <xsd:simpleType>
        <xsd:restriction base="dms:Note">
          <xsd:maxLength value="255"/>
        </xsd:restriction>
      </xsd:simpleType>
    </xsd:element>
    <xsd:element name="Templates" ma:index="18" nillable="true" ma:displayName="Templates" ma:internalName="Templates">
      <xsd:simpleType>
        <xsd:restriction base="dms:Note">
          <xsd:maxLength value="255"/>
        </xsd:restriction>
      </xsd:simpleType>
    </xsd:element>
    <xsd:element name="Teachers" ma:index="19"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20"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21"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22" nillable="true" ma:displayName="Invited Teachers" ma:internalName="Invited_Teachers">
      <xsd:simpleType>
        <xsd:restriction base="dms:Note">
          <xsd:maxLength value="255"/>
        </xsd:restriction>
      </xsd:simpleType>
    </xsd:element>
    <xsd:element name="Invited_Students" ma:index="23" nillable="true" ma:displayName="Invited Students" ma:internalName="Invited_Students">
      <xsd:simpleType>
        <xsd:restriction base="dms:Note">
          <xsd:maxLength value="255"/>
        </xsd:restriction>
      </xsd:simpleType>
    </xsd:element>
    <xsd:element name="Self_Registration_Enabled" ma:index="24" nillable="true" ma:displayName="Self Registration Enabled" ma:internalName="Self_Registration_Enabled">
      <xsd:simpleType>
        <xsd:restriction base="dms:Boolean"/>
      </xsd:simpleType>
    </xsd:element>
    <xsd:element name="Has_Teacher_Only_SectionGroup" ma:index="25" nillable="true" ma:displayName="Has Teacher Only SectionGroup" ma:internalName="Has_Teacher_Only_SectionGroup">
      <xsd:simpleType>
        <xsd:restriction base="dms:Boolean"/>
      </xsd:simpleType>
    </xsd:element>
    <xsd:element name="Is_Collaboration_Space_Locked" ma:index="26" nillable="true" ma:displayName="Is Collaboration Space Locked" ma:internalName="Is_Collaboration_Space_Locked">
      <xsd:simpleType>
        <xsd:restriction base="dms:Boolean"/>
      </xsd:simpleType>
    </xsd:element>
    <xsd:element name="IsNotebookLocked" ma:index="27" nillable="true" ma:displayName="Is Notebook Locked" ma:internalName="IsNotebookLocked">
      <xsd:simpleType>
        <xsd:restriction base="dms:Boolean"/>
      </xsd:simpleType>
    </xsd:element>
    <xsd:element name="MediaServiceMetadata" ma:index="28" nillable="true" ma:displayName="MediaServiceMetadata" ma:hidden="true" ma:internalName="MediaServiceMetadata" ma:readOnly="true">
      <xsd:simpleType>
        <xsd:restriction base="dms:Note"/>
      </xsd:simpleType>
    </xsd:element>
    <xsd:element name="MediaServiceFastMetadata" ma:index="29" nillable="true" ma:displayName="MediaServiceFastMetadata" ma:hidden="true" ma:internalName="MediaServiceFastMetadata" ma:readOnly="true">
      <xsd:simpleType>
        <xsd:restriction base="dms:Note"/>
      </xsd:simpleType>
    </xsd:element>
    <xsd:element name="MediaServiceDateTaken" ma:index="30" nillable="true" ma:displayName="MediaServiceDateTaken" ma:hidden="true" ma:internalName="MediaServiceDateTaken" ma:readOnly="true">
      <xsd:simpleType>
        <xsd:restriction base="dms:Text"/>
      </xsd:simpleType>
    </xsd:element>
    <xsd:element name="MediaServiceAutoTags" ma:index="31" nillable="true" ma:displayName="MediaServiceAutoTags" ma:internalName="MediaServiceAutoTags" ma:readOnly="true">
      <xsd:simpleType>
        <xsd:restriction base="dms:Text"/>
      </xsd:simpleType>
    </xsd:element>
    <xsd:element name="MediaServiceOCR" ma:index="32" nillable="true" ma:displayName="MediaServiceOCR" ma:internalName="MediaServiceOCR" ma:readOnly="true">
      <xsd:simpleType>
        <xsd:restriction base="dms:Note">
          <xsd:maxLength value="255"/>
        </xsd:restriction>
      </xsd:simpleType>
    </xsd:element>
    <xsd:element name="MediaServiceGenerationTime" ma:index="33" nillable="true" ma:displayName="MediaServiceGenerationTime" ma:hidden="true" ma:internalName="MediaServiceGenerationTime" ma:readOnly="true">
      <xsd:simpleType>
        <xsd:restriction base="dms:Text"/>
      </xsd:simpleType>
    </xsd:element>
    <xsd:element name="MediaServiceEventHashCode" ma:index="34" nillable="true" ma:displayName="MediaServiceEventHashCode" ma:hidden="true" ma:internalName="MediaServiceEventHashCode" ma:readOnly="true">
      <xsd:simpleType>
        <xsd:restriction base="dms:Text"/>
      </xsd:simpleType>
    </xsd:element>
    <xsd:element name="Math_Settings" ma:index="35" nillable="true" ma:displayName="Math Settings" ma:internalName="Math_Settings">
      <xsd:simpleType>
        <xsd:restriction base="dms:Text"/>
      </xsd:simpleType>
    </xsd:element>
    <xsd:element name="Distribution_Groups" ma:index="36" nillable="true" ma:displayName="Distribution Groups" ma:internalName="Distribution_Groups">
      <xsd:simpleType>
        <xsd:restriction base="dms:Note">
          <xsd:maxLength value="255"/>
        </xsd:restriction>
      </xsd:simpleType>
    </xsd:element>
    <xsd:element name="LMS_Mappings" ma:index="37" nillable="true" ma:displayName="LMS Mappings" ma:internalName="LMS_Mappings">
      <xsd:simpleType>
        <xsd:restriction base="dms:Note">
          <xsd:maxLength value="255"/>
        </xsd:restriction>
      </xsd:simpleType>
    </xsd:element>
    <xsd:element name="MediaServiceAutoKeyPoints" ma:index="38" nillable="true" ma:displayName="MediaServiceAutoKeyPoints" ma:hidden="true" ma:internalName="MediaServiceAutoKeyPoints" ma:readOnly="true">
      <xsd:simpleType>
        <xsd:restriction base="dms:Note"/>
      </xsd:simpleType>
    </xsd:element>
    <xsd:element name="MediaServiceKeyPoints" ma:index="3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Has_Teacher_Only_SectionGroup xmlns="1fa07ab4-6190-4b99-8ea0-a947abc72a57" xsi:nil="true"/>
    <TeamsChannelId xmlns="1fa07ab4-6190-4b99-8ea0-a947abc72a57" xsi:nil="true"/>
    <Invited_Students xmlns="1fa07ab4-6190-4b99-8ea0-a947abc72a57" xsi:nil="true"/>
    <IsNotebookLocked xmlns="1fa07ab4-6190-4b99-8ea0-a947abc72a57" xsi:nil="true"/>
    <Distribution_Groups xmlns="1fa07ab4-6190-4b99-8ea0-a947abc72a57" xsi:nil="true"/>
    <Templates xmlns="1fa07ab4-6190-4b99-8ea0-a947abc72a57" xsi:nil="true"/>
    <Self_Registration_Enabled xmlns="1fa07ab4-6190-4b99-8ea0-a947abc72a57" xsi:nil="true"/>
    <Is_Collaboration_Space_Locked xmlns="1fa07ab4-6190-4b99-8ea0-a947abc72a57" xsi:nil="true"/>
    <LMS_Mappings xmlns="1fa07ab4-6190-4b99-8ea0-a947abc72a57" xsi:nil="true"/>
    <CultureName xmlns="1fa07ab4-6190-4b99-8ea0-a947abc72a57" xsi:nil="true"/>
    <AppVersion xmlns="1fa07ab4-6190-4b99-8ea0-a947abc72a57" xsi:nil="true"/>
    <NotebookType xmlns="1fa07ab4-6190-4b99-8ea0-a947abc72a57" xsi:nil="true"/>
    <FolderType xmlns="1fa07ab4-6190-4b99-8ea0-a947abc72a57" xsi:nil="true"/>
    <Teachers xmlns="1fa07ab4-6190-4b99-8ea0-a947abc72a57">
      <UserInfo>
        <DisplayName/>
        <AccountId xsi:nil="true"/>
        <AccountType/>
      </UserInfo>
    </Teachers>
    <Student_Groups xmlns="1fa07ab4-6190-4b99-8ea0-a947abc72a57">
      <UserInfo>
        <DisplayName/>
        <AccountId xsi:nil="true"/>
        <AccountType/>
      </UserInfo>
    </Student_Groups>
    <Invited_Teachers xmlns="1fa07ab4-6190-4b99-8ea0-a947abc72a57" xsi:nil="true"/>
    <Owner xmlns="1fa07ab4-6190-4b99-8ea0-a947abc72a57">
      <UserInfo>
        <DisplayName/>
        <AccountId xsi:nil="true"/>
        <AccountType/>
      </UserInfo>
    </Owner>
    <Students xmlns="1fa07ab4-6190-4b99-8ea0-a947abc72a57">
      <UserInfo>
        <DisplayName/>
        <AccountId xsi:nil="true"/>
        <AccountType/>
      </UserInfo>
    </Students>
    <Math_Settings xmlns="1fa07ab4-6190-4b99-8ea0-a947abc72a57" xsi:nil="true"/>
    <DefaultSectionNames xmlns="1fa07ab4-6190-4b99-8ea0-a947abc72a57" xsi:nil="true"/>
  </documentManagement>
</p:properties>
</file>

<file path=customXml/itemProps1.xml><?xml version="1.0" encoding="utf-8"?>
<ds:datastoreItem xmlns:ds="http://schemas.openxmlformats.org/officeDocument/2006/customXml" ds:itemID="{0FDCC274-8AD0-421B-B376-A153AFC8B2B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353a03a-6cde-47d0-b604-c3013a396e6a"/>
    <ds:schemaRef ds:uri="1fa07ab4-6190-4b99-8ea0-a947abc72a5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B703B01-6C8C-452E-80E6-17CB975D3138}">
  <ds:schemaRefs>
    <ds:schemaRef ds:uri="http://schemas.microsoft.com/sharepoint/v3/contenttype/forms"/>
  </ds:schemaRefs>
</ds:datastoreItem>
</file>

<file path=customXml/itemProps3.xml><?xml version="1.0" encoding="utf-8"?>
<ds:datastoreItem xmlns:ds="http://schemas.openxmlformats.org/officeDocument/2006/customXml" ds:itemID="{EF24C1AD-9285-4E08-9D13-BBC479F3D2F1}">
  <ds:schemaRefs>
    <ds:schemaRef ds:uri="http://schemas.microsoft.com/office/2006/documentManagement/types"/>
    <ds:schemaRef ds:uri="3353a03a-6cde-47d0-b604-c3013a396e6a"/>
    <ds:schemaRef ds:uri="http://purl.org/dc/elements/1.1/"/>
    <ds:schemaRef ds:uri="http://www.w3.org/XML/1998/namespace"/>
    <ds:schemaRef ds:uri="1fa07ab4-6190-4b99-8ea0-a947abc72a57"/>
    <ds:schemaRef ds:uri="http://purl.org/dc/dcmitype/"/>
    <ds:schemaRef ds:uri="http://schemas.microsoft.com/office/2006/metadata/properties"/>
    <ds:schemaRef ds:uri="http://schemas.microsoft.com/office/infopath/2007/PartnerControls"/>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{BC679E9E-FEEF-4083-AC50-7598E13DBF5C}tf78438558</Template>
  <TotalTime>0</TotalTime>
  <Words>477</Words>
  <Application>Microsoft Office PowerPoint</Application>
  <PresentationFormat>Widescreen</PresentationFormat>
  <Paragraphs>39</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Century Gothic</vt:lpstr>
      <vt:lpstr>Garamond</vt:lpstr>
      <vt:lpstr>SavonVTI</vt:lpstr>
      <vt:lpstr>What is your Privilege?</vt:lpstr>
      <vt:lpstr>What is Privilege?</vt:lpstr>
      <vt:lpstr>Having privilege doesn’t mean:</vt:lpstr>
      <vt:lpstr>Intersectionality</vt:lpstr>
      <vt:lpstr>Activity time!</vt:lpstr>
      <vt:lpstr>Follow up assignment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2020-01-30T23:54:41Z</dcterms:created>
  <dcterms:modified xsi:type="dcterms:W3CDTF">2026-02-18T14:32:25Z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0x010100944A814E9B67D847A35BD21994CA9854</vt:lpwstr>
  </property>
  <property fmtid="{D5CDD505-2E9C-101B-9397-08002B2CF9AE}" pid="3" name="MSIP_Label_67f96a5d-77da-4993-b431-64db1bc697e2_Enabled">
    <vt:lpwstr>true</vt:lpwstr>
  </property>
  <property fmtid="{D5CDD505-2E9C-101B-9397-08002B2CF9AE}" pid="4" name="MSIP_Label_67f96a5d-77da-4993-b431-64db1bc697e2_SetDate">
    <vt:lpwstr>2026-01-31T19:47:12Z</vt:lpwstr>
  </property>
  <property fmtid="{D5CDD505-2E9C-101B-9397-08002B2CF9AE}" pid="5" name="MSIP_Label_67f96a5d-77da-4993-b431-64db1bc697e2_Method">
    <vt:lpwstr>Standard</vt:lpwstr>
  </property>
  <property fmtid="{D5CDD505-2E9C-101B-9397-08002B2CF9AE}" pid="6" name="MSIP_Label_67f96a5d-77da-4993-b431-64db1bc697e2_Name">
    <vt:lpwstr>Sensitive - Internal Only</vt:lpwstr>
  </property>
  <property fmtid="{D5CDD505-2E9C-101B-9397-08002B2CF9AE}" pid="7" name="MSIP_Label_67f96a5d-77da-4993-b431-64db1bc697e2_SiteId">
    <vt:lpwstr>d9658cef-0292-4252-9925-6442de24a44b</vt:lpwstr>
  </property>
  <property fmtid="{D5CDD505-2E9C-101B-9397-08002B2CF9AE}" pid="8" name="MSIP_Label_67f96a5d-77da-4993-b431-64db1bc697e2_ActionId">
    <vt:lpwstr>0819c494-3fd8-4bbc-801c-f78844b11a88</vt:lpwstr>
  </property>
  <property fmtid="{D5CDD505-2E9C-101B-9397-08002B2CF9AE}" pid="9" name="MSIP_Label_67f96a5d-77da-4993-b431-64db1bc697e2_ContentBits">
    <vt:lpwstr>0</vt:lpwstr>
  </property>
  <property fmtid="{D5CDD505-2E9C-101B-9397-08002B2CF9AE}" pid="10" name="MSIP_Label_67f96a5d-77da-4993-b431-64db1bc697e2_Tag">
    <vt:lpwstr>10, 3, 0, 1</vt:lpwstr>
  </property>
</Properties>
</file>